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1" r:id="rId5"/>
    <p:sldId id="273" r:id="rId6"/>
    <p:sldId id="267" r:id="rId7"/>
    <p:sldId id="274" r:id="rId8"/>
    <p:sldId id="277" r:id="rId9"/>
    <p:sldId id="272" r:id="rId10"/>
    <p:sldId id="268" r:id="rId11"/>
    <p:sldId id="270" r:id="rId12"/>
    <p:sldId id="269" r:id="rId13"/>
    <p:sldId id="262" r:id="rId14"/>
    <p:sldId id="263" r:id="rId15"/>
    <p:sldId id="264" r:id="rId16"/>
    <p:sldId id="265" r:id="rId17"/>
    <p:sldId id="266" r:id="rId18"/>
    <p:sldId id="275" r:id="rId19"/>
    <p:sldId id="276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027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616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936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061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924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342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678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9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948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94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468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F0CBA-CA04-402C-B0C4-7DF46C1EC0B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B982E-FA17-4CDF-AD5D-8E3C14FA9C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145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linequality.com/main/forum.htm" TargetMode="External"/><Relationship Id="rId2" Type="http://schemas.openxmlformats.org/officeDocument/2006/relationships/hyperlink" Target="http://www.untie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pedia.com/" TargetMode="External"/><Relationship Id="rId4" Type="http://schemas.openxmlformats.org/officeDocument/2006/relationships/hyperlink" Target="http://www.tripadvisor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553419"/>
            <a:ext cx="5459083" cy="3623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10 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Digital and Social Media in Tourism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690688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16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 smtClean="0"/>
              <a:t>How travellers are using digital and social  media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838200" y="2406769"/>
            <a:ext cx="10515600" cy="3770193"/>
          </a:xfrm>
        </p:spPr>
        <p:txBody>
          <a:bodyPr/>
          <a:lstStyle/>
          <a:p>
            <a:pPr marL="0" indent="0">
              <a:buNone/>
            </a:pPr>
            <a:r>
              <a:rPr lang="en-AU" altLang="en-US" b="1" dirty="0" smtClean="0"/>
              <a:t>Travel planning</a:t>
            </a:r>
          </a:p>
          <a:p>
            <a:endParaRPr lang="en-AU" altLang="en-US" dirty="0" smtClean="0"/>
          </a:p>
          <a:p>
            <a:r>
              <a:rPr lang="en-AU" altLang="en-US" dirty="0"/>
              <a:t>Majority of travellers now using online information sources</a:t>
            </a:r>
          </a:p>
          <a:p>
            <a:r>
              <a:rPr lang="en-AU" altLang="en-US" dirty="0"/>
              <a:t>Increasing levels of online bookings</a:t>
            </a:r>
          </a:p>
          <a:p>
            <a:r>
              <a:rPr lang="en-AU" altLang="en-US" dirty="0" smtClean="0"/>
              <a:t>High credibility of social media recommendations versus traditional advertising</a:t>
            </a:r>
          </a:p>
          <a:p>
            <a:pPr lvl="1"/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74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 smtClean="0"/>
              <a:t>How travellers are using social and digital media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838200" y="2216988"/>
            <a:ext cx="10515600" cy="44771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altLang="en-US" b="1" dirty="0" smtClean="0"/>
              <a:t>During travel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Onward planning and information seeking</a:t>
            </a:r>
          </a:p>
          <a:p>
            <a:r>
              <a:rPr lang="en-AU" altLang="en-US" dirty="0" smtClean="0"/>
              <a:t>Staying in touch with friends</a:t>
            </a:r>
          </a:p>
          <a:p>
            <a:r>
              <a:rPr lang="en-AU" altLang="en-US" dirty="0" smtClean="0"/>
              <a:t>Sharing experiences</a:t>
            </a:r>
          </a:p>
          <a:p>
            <a:r>
              <a:rPr lang="en-AU" altLang="en-US" dirty="0" smtClean="0"/>
              <a:t>Providing guest reviews</a:t>
            </a:r>
          </a:p>
          <a:p>
            <a:r>
              <a:rPr lang="en-AU" altLang="en-US" dirty="0" smtClean="0"/>
              <a:t>Travel blogs and journals</a:t>
            </a:r>
          </a:p>
          <a:p>
            <a:r>
              <a:rPr lang="en-AU" altLang="en-US" dirty="0" smtClean="0"/>
              <a:t>Online dating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Many deviate from original plans while travelling</a:t>
            </a:r>
          </a:p>
        </p:txBody>
      </p:sp>
    </p:spTree>
    <p:extLst>
      <p:ext uri="{BB962C8B-B14F-4D97-AF65-F5344CB8AC3E}">
        <p14:creationId xmlns:p14="http://schemas.microsoft.com/office/powerpoint/2010/main" val="19547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 smtClean="0"/>
              <a:t>How travellers are using digital and social media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838200" y="2208361"/>
            <a:ext cx="10515600" cy="4477111"/>
          </a:xfrm>
        </p:spPr>
        <p:txBody>
          <a:bodyPr/>
          <a:lstStyle/>
          <a:p>
            <a:pPr marL="0" indent="0">
              <a:buNone/>
            </a:pPr>
            <a:r>
              <a:rPr lang="en-AU" altLang="en-US" b="1" dirty="0" smtClean="0"/>
              <a:t>After travel</a:t>
            </a:r>
          </a:p>
          <a:p>
            <a:endParaRPr lang="en-AU" altLang="en-US" dirty="0" smtClean="0"/>
          </a:p>
          <a:p>
            <a:pPr lvl="1"/>
            <a:r>
              <a:rPr lang="en-AU" altLang="en-US" sz="2800" dirty="0" smtClean="0"/>
              <a:t>Sharing information about holiday experiences</a:t>
            </a:r>
          </a:p>
          <a:p>
            <a:pPr lvl="2"/>
            <a:endParaRPr lang="en-AU" altLang="en-US" sz="2800" dirty="0" smtClean="0"/>
          </a:p>
          <a:p>
            <a:pPr lvl="2"/>
            <a:r>
              <a:rPr lang="en-AU" altLang="en-US" sz="2800" dirty="0" smtClean="0"/>
              <a:t>Guest reviews on community sites such as </a:t>
            </a:r>
            <a:r>
              <a:rPr lang="en-AU" altLang="en-US" sz="2800" dirty="0" smtClean="0"/>
              <a:t>TripAdvisor</a:t>
            </a:r>
            <a:endParaRPr lang="en-AU" altLang="en-US" sz="2800" dirty="0" smtClean="0"/>
          </a:p>
          <a:p>
            <a:pPr lvl="2"/>
            <a:endParaRPr lang="en-AU" altLang="en-US" sz="2800" dirty="0" smtClean="0"/>
          </a:p>
          <a:p>
            <a:pPr lvl="2"/>
            <a:r>
              <a:rPr lang="en-AU" altLang="en-US" sz="2800" dirty="0" smtClean="0"/>
              <a:t>With friends on Facebook</a:t>
            </a:r>
          </a:p>
        </p:txBody>
      </p:sp>
    </p:spTree>
    <p:extLst>
      <p:ext uri="{BB962C8B-B14F-4D97-AF65-F5344CB8AC3E}">
        <p14:creationId xmlns:p14="http://schemas.microsoft.com/office/powerpoint/2010/main" val="326921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Outsourcing digitisation and placement of media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5945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Opportunities for small businesses to try to engage with travellers at each stage</a:t>
            </a:r>
          </a:p>
          <a:p>
            <a:endParaRPr lang="en-AU" dirty="0"/>
          </a:p>
          <a:p>
            <a:r>
              <a:rPr lang="en-AU" dirty="0" smtClean="0"/>
              <a:t>Small businesses often lack resources to stay up to date with changing technologies</a:t>
            </a:r>
          </a:p>
          <a:p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/>
              <a:t>key is to focus on developing clear and manageable objectives, rather than trying to stay technically proficient.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It can be efficient to outsource digitisation and placement of media, much in the way as for accounting services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0906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Ten laws of social media marketing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491213"/>
              </p:ext>
            </p:extLst>
          </p:nvPr>
        </p:nvGraphicFramePr>
        <p:xfrm>
          <a:off x="155275" y="1532414"/>
          <a:ext cx="11757804" cy="5101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130"/>
                <a:gridCol w="2581323"/>
                <a:gridCol w="8596351"/>
              </a:tblGrid>
              <a:tr h="54391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Listen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Learn how your customers and target consumers engage with social media type, and understand what is important to them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54391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Focus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Focus on the social media of most relevance to the business, rather than attempt a presence on everything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54391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Quality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Connect and engage with a small group of influential customers, rather than try to reach everyone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271959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Patience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Ensure you make a long term commitment to the strategy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54391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Compounding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Consumers share quality content, which will virally increase the reach 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54391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Influence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Identify those customers and target consumers who have the greatest influence in virtual communities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271959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Value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Followers will value your content if it is interesting and trustworthy 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54391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Acknowledgement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Acknowledge those customers and consumers who reach out to establish a relationship with you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271959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Accessibility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Always be available to respond to your followers 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271959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Reciprocity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Share content that has been published by others in your network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656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Website CSFs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Minimalism</a:t>
            </a:r>
          </a:p>
          <a:p>
            <a:r>
              <a:rPr lang="en-AU" dirty="0" smtClean="0"/>
              <a:t>Responsive design</a:t>
            </a:r>
          </a:p>
          <a:p>
            <a:r>
              <a:rPr lang="en-AU" dirty="0" smtClean="0"/>
              <a:t>Modular design</a:t>
            </a:r>
          </a:p>
          <a:p>
            <a:r>
              <a:rPr lang="en-AU" dirty="0" smtClean="0"/>
              <a:t>High quality images</a:t>
            </a:r>
          </a:p>
          <a:p>
            <a:r>
              <a:rPr lang="en-AU" dirty="0" smtClean="0"/>
              <a:t>Updated content</a:t>
            </a:r>
          </a:p>
          <a:p>
            <a:r>
              <a:rPr lang="en-AU" dirty="0" smtClean="0"/>
              <a:t>Call to action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0872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Using digital and social media to enhance the customer experience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‘Click and collect’ service on website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admission tick to avoid queues</a:t>
            </a:r>
          </a:p>
          <a:p>
            <a:pPr lvl="1"/>
            <a:endParaRPr lang="en-AU" dirty="0"/>
          </a:p>
          <a:p>
            <a:r>
              <a:rPr lang="en-AU" dirty="0" smtClean="0"/>
              <a:t>Digital digging</a:t>
            </a:r>
          </a:p>
          <a:p>
            <a:pPr lvl="1"/>
            <a:r>
              <a:rPr lang="en-AU" dirty="0" smtClean="0"/>
              <a:t>Many people post a lot of public information online</a:t>
            </a:r>
          </a:p>
          <a:p>
            <a:pPr lvl="1"/>
            <a:r>
              <a:rPr lang="en-AU" dirty="0" smtClean="0"/>
              <a:t>A little searching can find clues to enable a tailor-made treat for the guest</a:t>
            </a:r>
          </a:p>
          <a:p>
            <a:endParaRPr lang="en-AU" dirty="0" smtClean="0"/>
          </a:p>
          <a:p>
            <a:r>
              <a:rPr lang="en-AU" dirty="0" smtClean="0"/>
              <a:t>Supplying experiential devices</a:t>
            </a:r>
          </a:p>
          <a:p>
            <a:pPr lvl="2"/>
            <a:r>
              <a:rPr lang="en-AU" dirty="0" smtClean="0"/>
              <a:t>See Case 10.1 - MONA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9258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Engaging with </a:t>
            </a:r>
            <a:r>
              <a:rPr lang="en-AU" b="1" i="1" dirty="0" smtClean="0"/>
              <a:t>influencers</a:t>
            </a:r>
            <a:endParaRPr lang="en-AU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4571"/>
          </a:xfrm>
        </p:spPr>
        <p:txBody>
          <a:bodyPr>
            <a:normAutofit fontScale="85000" lnSpcReduction="10000"/>
          </a:bodyPr>
          <a:lstStyle/>
          <a:p>
            <a:r>
              <a:rPr lang="en-AU" dirty="0" smtClean="0"/>
              <a:t>Online there can be a blurring between what is an </a:t>
            </a:r>
            <a:r>
              <a:rPr lang="en-AU" i="1" dirty="0" smtClean="0"/>
              <a:t>organic image </a:t>
            </a:r>
            <a:r>
              <a:rPr lang="en-AU" dirty="0" smtClean="0"/>
              <a:t>agent (</a:t>
            </a:r>
            <a:r>
              <a:rPr lang="en-AU" dirty="0" err="1" smtClean="0"/>
              <a:t>eg</a:t>
            </a:r>
            <a:r>
              <a:rPr lang="en-AU" dirty="0" smtClean="0"/>
              <a:t> word of mouth from friends, media editorial) and what is an </a:t>
            </a:r>
            <a:r>
              <a:rPr lang="en-AU" i="1" dirty="0" smtClean="0"/>
              <a:t>induced source </a:t>
            </a:r>
            <a:r>
              <a:rPr lang="en-AU" dirty="0" smtClean="0"/>
              <a:t>(</a:t>
            </a:r>
            <a:r>
              <a:rPr lang="en-AU" dirty="0" err="1" smtClean="0"/>
              <a:t>eg</a:t>
            </a:r>
            <a:r>
              <a:rPr lang="en-AU" dirty="0" smtClean="0"/>
              <a:t> advertising)</a:t>
            </a:r>
          </a:p>
          <a:p>
            <a:endParaRPr lang="en-AU" dirty="0"/>
          </a:p>
          <a:p>
            <a:r>
              <a:rPr lang="en-AU" dirty="0" smtClean="0"/>
              <a:t>Paid celebrity endorsements have influence on followers</a:t>
            </a:r>
          </a:p>
          <a:p>
            <a:endParaRPr lang="en-AU" dirty="0"/>
          </a:p>
          <a:p>
            <a:r>
              <a:rPr lang="en-AU" dirty="0" smtClean="0"/>
              <a:t>An influencer is </a:t>
            </a:r>
            <a:r>
              <a:rPr lang="en-AU" dirty="0"/>
              <a:t>anyone who wields “the ability to cause or contribute to another person taking action or changing opinion/behaviour” (WOMMA, 2017, p. 7). </a:t>
            </a:r>
            <a:endParaRPr lang="en-AU" dirty="0" smtClean="0"/>
          </a:p>
          <a:p>
            <a:r>
              <a:rPr lang="en-AU" dirty="0" smtClean="0"/>
              <a:t>Influencer </a:t>
            </a:r>
            <a:r>
              <a:rPr lang="en-AU" dirty="0"/>
              <a:t>marketing is identifying and engaging influencers to share information with their network, to achieve a business objective. </a:t>
            </a:r>
            <a:endParaRPr lang="en-AU" dirty="0" smtClean="0"/>
          </a:p>
          <a:p>
            <a:r>
              <a:rPr lang="en-AU" b="1" dirty="0" smtClean="0"/>
              <a:t>Most </a:t>
            </a:r>
            <a:r>
              <a:rPr lang="en-AU" b="1" dirty="0"/>
              <a:t>consumers trust recommendations from other consumers they respect and admire, over advertisements or content published by a business. </a:t>
            </a:r>
          </a:p>
        </p:txBody>
      </p:sp>
    </p:spTree>
    <p:extLst>
      <p:ext uri="{BB962C8B-B14F-4D97-AF65-F5344CB8AC3E}">
        <p14:creationId xmlns:p14="http://schemas.microsoft.com/office/powerpoint/2010/main" val="3391148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Engaging with </a:t>
            </a:r>
            <a:r>
              <a:rPr lang="en-AU" b="1" i="1" dirty="0"/>
              <a:t>influencers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Small businesses have opportunities to engage with local micro-influencers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bloggers, </a:t>
            </a:r>
            <a:r>
              <a:rPr lang="en-AU" dirty="0" err="1" smtClean="0"/>
              <a:t>instagrammers</a:t>
            </a:r>
            <a:r>
              <a:rPr lang="en-AU" dirty="0" smtClean="0"/>
              <a:t> and YouTubers with 1,000 to 10,00o followers</a:t>
            </a:r>
          </a:p>
          <a:p>
            <a:pPr lvl="1"/>
            <a:endParaRPr lang="en-AU" dirty="0"/>
          </a:p>
          <a:p>
            <a:r>
              <a:rPr lang="en-AU" dirty="0" smtClean="0"/>
              <a:t>Micro-influencers drive 87% of posting volume for hotels, bars and restaurants (see Hootsuite, 2017)</a:t>
            </a:r>
          </a:p>
          <a:p>
            <a:endParaRPr lang="en-AU" dirty="0"/>
          </a:p>
          <a:p>
            <a:r>
              <a:rPr lang="en-AU" dirty="0" smtClean="0"/>
              <a:t>Micro-influencers are easier to contact, require less compensation, and are more amenable to a partnership</a:t>
            </a:r>
          </a:p>
          <a:p>
            <a:endParaRPr lang="en-AU" dirty="0"/>
          </a:p>
          <a:p>
            <a:r>
              <a:rPr lang="en-AU" dirty="0" smtClean="0"/>
              <a:t>Also, opportunities to recruit customers as influencers, by asking for online reviews and sharing of their experience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649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Social media platforms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Most popular platforms used by businesses :Facebook (94%), Twitter (68%), LinkedIn (56%), Instagram (54%), YouTube (45%), Pinterest (30%), and Snapchat (7%)</a:t>
            </a:r>
          </a:p>
          <a:p>
            <a:endParaRPr lang="en-AU" dirty="0"/>
          </a:p>
          <a:p>
            <a:r>
              <a:rPr lang="en-AU" dirty="0" smtClean="0"/>
              <a:t>Maximise engagement by using the following mix of posts:</a:t>
            </a:r>
          </a:p>
          <a:p>
            <a:pPr lvl="1"/>
            <a:r>
              <a:rPr lang="en-AU" dirty="0" smtClean="0"/>
              <a:t>30% about the business (</a:t>
            </a:r>
            <a:r>
              <a:rPr lang="en-AU" dirty="0" err="1" smtClean="0"/>
              <a:t>eg</a:t>
            </a:r>
            <a:r>
              <a:rPr lang="en-AU" dirty="0" smtClean="0"/>
              <a:t> What makes the business special?)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30% educational (</a:t>
            </a:r>
            <a:r>
              <a:rPr lang="en-AU" dirty="0" err="1" smtClean="0"/>
              <a:t>eg</a:t>
            </a:r>
            <a:r>
              <a:rPr lang="en-AU" dirty="0" smtClean="0"/>
              <a:t> local events, local hidden treasures)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30% entertaining or inspirational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And only 10% sales oriented (</a:t>
            </a:r>
            <a:r>
              <a:rPr lang="en-AU" dirty="0" err="1" smtClean="0"/>
              <a:t>eg</a:t>
            </a:r>
            <a:r>
              <a:rPr lang="en-AU" dirty="0" smtClean="0"/>
              <a:t> special offers with a sense </a:t>
            </a:r>
            <a:r>
              <a:rPr lang="en-AU" smtClean="0"/>
              <a:t>of urgency)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465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of: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the </a:t>
            </a:r>
            <a:r>
              <a:rPr lang="en-AU" dirty="0"/>
              <a:t>influence of digital and social media in tourism</a:t>
            </a:r>
          </a:p>
          <a:p>
            <a:pPr lvl="0"/>
            <a:r>
              <a:rPr lang="en-AU" dirty="0"/>
              <a:t>how travellers are using digital and social media</a:t>
            </a:r>
          </a:p>
          <a:p>
            <a:pPr lvl="0"/>
            <a:r>
              <a:rPr lang="en-AU" dirty="0"/>
              <a:t>opportunities for small businesses to use digital and social media 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2266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What are some of the key reasons why most small tourism businesses shouldn’t ignore the need to engage with consumers through digital and social media?</a:t>
            </a:r>
          </a:p>
          <a:p>
            <a:endParaRPr lang="en-AU" dirty="0"/>
          </a:p>
          <a:p>
            <a:pPr lvl="0"/>
            <a:r>
              <a:rPr lang="en-AU" dirty="0"/>
              <a:t>Why can it be a more efficient use of resources for a small tourism business to outsource digital and social media technical expertise?</a:t>
            </a:r>
          </a:p>
          <a:p>
            <a:endParaRPr lang="en-AU" dirty="0"/>
          </a:p>
          <a:p>
            <a:pPr lvl="0"/>
            <a:r>
              <a:rPr lang="en-AU" dirty="0"/>
              <a:t>What are two key ways in which satisfied customers could be recruited as online influencers for a small tourism business?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2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755"/>
            <a:ext cx="10515600" cy="51585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Digital media</a:t>
            </a:r>
            <a:endParaRPr lang="en-AU" dirty="0"/>
          </a:p>
          <a:p>
            <a:r>
              <a:rPr lang="en-GB" dirty="0"/>
              <a:t>Media content such as text, photos, graphics, audio and video, which are encoded into machine readable formats (digitised), and able to be transferred to other devices, </a:t>
            </a:r>
            <a:r>
              <a:rPr lang="en-AU" dirty="0"/>
              <a:t>sent across the internet, and used across a business’ various online promotional platforms.</a:t>
            </a:r>
          </a:p>
          <a:p>
            <a:endParaRPr lang="en-AU" dirty="0"/>
          </a:p>
          <a:p>
            <a:pPr marL="0" indent="0">
              <a:buNone/>
            </a:pPr>
            <a:r>
              <a:rPr lang="en-GB" b="1" dirty="0"/>
              <a:t>Web 2.0</a:t>
            </a:r>
            <a:endParaRPr lang="en-AU" dirty="0"/>
          </a:p>
          <a:p>
            <a:r>
              <a:rPr lang="en-GB" dirty="0"/>
              <a:t>The internet platform facilitating content and applications to be continuously modified by all users in a collaborative way.</a:t>
            </a:r>
            <a:endParaRPr lang="en-AU" dirty="0"/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Social media</a:t>
            </a:r>
            <a:endParaRPr lang="en-AU" dirty="0"/>
          </a:p>
          <a:p>
            <a:r>
              <a:rPr lang="en-GB" dirty="0"/>
              <a:t>The activities of virtual communities who share information, knowledge and opinions, using Web-based applications that enable ease of creating and modifying content.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256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Digital and social media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opportunity to digitise media content has transformed the way in which small tourism businesses’ promotional material can be made available across different internet-based platforms. </a:t>
            </a:r>
            <a:endParaRPr lang="en-AU" dirty="0" smtClean="0"/>
          </a:p>
          <a:p>
            <a:r>
              <a:rPr lang="en-AU" dirty="0" smtClean="0"/>
              <a:t>Over </a:t>
            </a:r>
            <a:r>
              <a:rPr lang="en-AU" dirty="0"/>
              <a:t>half of the world’s population are internet users, and we are now witnessing the most technologically savvy consumers in history. 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/>
              <a:t>emergence of Web 2.0 in 2004 enabled co-creation of content on social media, which has democratised the internet. </a:t>
            </a:r>
            <a:endParaRPr lang="en-AU" dirty="0" smtClean="0"/>
          </a:p>
          <a:p>
            <a:r>
              <a:rPr lang="en-AU" b="1" dirty="0" smtClean="0"/>
              <a:t>User-generated </a:t>
            </a:r>
            <a:r>
              <a:rPr lang="en-AU" b="1" dirty="0"/>
              <a:t>content (UGC) on social media, related to tourism, has reached levels that now swamp the marketing communications of the global travel industry. </a:t>
            </a:r>
          </a:p>
        </p:txBody>
      </p:sp>
    </p:spTree>
    <p:extLst>
      <p:ext uri="{BB962C8B-B14F-4D97-AF65-F5344CB8AC3E}">
        <p14:creationId xmlns:p14="http://schemas.microsoft.com/office/powerpoint/2010/main" val="323253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Table 10.1 – World internet users 2017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705678"/>
              </p:ext>
            </p:extLst>
          </p:nvPr>
        </p:nvGraphicFramePr>
        <p:xfrm>
          <a:off x="838200" y="1958198"/>
          <a:ext cx="10515600" cy="4487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1195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Internet users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Dec 2000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(Millions)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Internet users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June 2017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(Millions)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Penetration of population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Growth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2000-2017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Asia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114,304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1,938,076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46.7%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1,595%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Europe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105,096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659,634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80.2%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528%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Latin America/ Caribbean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18,069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404,269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62.4%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2,137%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Africa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4,514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388,376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31.2%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8,501%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North America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108,096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320,059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88.1%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   8%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Middle East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   3,284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   146,972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58.7%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4,374%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Oceania/ Australia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   7,620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     28,180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69.6%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        1%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World Total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360,985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3,885,567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51.7%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    976%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75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>
                <a:solidFill>
                  <a:schemeClr val="tx1"/>
                </a:solidFill>
              </a:rPr>
              <a:t>Consumer-traveller power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11" y="1628776"/>
            <a:ext cx="9176589" cy="47529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AU" altLang="en-US" dirty="0" smtClean="0">
                <a:hlinkClick r:id="rId2"/>
              </a:rPr>
              <a:t>http://www.untied.com/</a:t>
            </a:r>
            <a:r>
              <a:rPr lang="en-AU" altLang="en-US" dirty="0" smtClean="0"/>
              <a:t> </a:t>
            </a:r>
          </a:p>
          <a:p>
            <a:pPr lvl="1" eaLnBrk="1" hangingPunct="1"/>
            <a:r>
              <a:rPr lang="en-AU" altLang="en-US" dirty="0" smtClean="0"/>
              <a:t>For complaints about United Airlines</a:t>
            </a:r>
          </a:p>
          <a:p>
            <a:pPr lvl="1"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>
                <a:hlinkClick r:id="rId3"/>
              </a:rPr>
              <a:t>http://www.airlinequality.com/main/forum.htm</a:t>
            </a:r>
            <a:r>
              <a:rPr lang="en-AU" altLang="en-US" dirty="0" smtClean="0"/>
              <a:t> </a:t>
            </a:r>
          </a:p>
          <a:p>
            <a:pPr lvl="1" eaLnBrk="1" hangingPunct="1"/>
            <a:r>
              <a:rPr lang="en-AU" altLang="en-US" dirty="0" smtClean="0"/>
              <a:t>Reviews on airlines and airports</a:t>
            </a:r>
          </a:p>
          <a:p>
            <a:pPr lvl="1"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>
                <a:hlinkClick r:id="rId4"/>
              </a:rPr>
              <a:t>http://www.tripadvisor.com/</a:t>
            </a:r>
            <a:r>
              <a:rPr lang="en-AU" altLang="en-US" dirty="0" smtClean="0"/>
              <a:t> </a:t>
            </a:r>
          </a:p>
          <a:p>
            <a:pPr lvl="1" eaLnBrk="1" hangingPunct="1"/>
            <a:r>
              <a:rPr lang="en-AU" altLang="en-US" dirty="0" smtClean="0"/>
              <a:t>Post a trip review or question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>
                <a:hlinkClick r:id="rId5"/>
              </a:rPr>
              <a:t>www.expedia.com</a:t>
            </a:r>
            <a:r>
              <a:rPr lang="en-AU" altLang="en-US" dirty="0" smtClean="0"/>
              <a:t> </a:t>
            </a:r>
          </a:p>
          <a:p>
            <a:pPr lvl="1" eaLnBrk="1" hangingPunct="1"/>
            <a:r>
              <a:rPr lang="en-AU" altLang="en-US" dirty="0" smtClean="0"/>
              <a:t>Read travellers’ reviews</a:t>
            </a:r>
          </a:p>
        </p:txBody>
      </p:sp>
    </p:spTree>
    <p:extLst>
      <p:ext uri="{BB962C8B-B14F-4D97-AF65-F5344CB8AC3E}">
        <p14:creationId xmlns:p14="http://schemas.microsoft.com/office/powerpoint/2010/main" val="23476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industry forced to adapt quickly</a:t>
            </a:r>
            <a:br>
              <a:rPr lang="en-AU" b="1" dirty="0" smtClean="0"/>
            </a:br>
            <a:r>
              <a:rPr lang="en-AU" sz="1600" b="1" dirty="0" smtClean="0"/>
              <a:t>Source: Pike (2016)</a:t>
            </a:r>
            <a:endParaRPr lang="en-A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3400" dirty="0"/>
              <a:t>The internet has emerged as a dominant medium for travel bookings, both through travel trade intermediaries and through </a:t>
            </a:r>
            <a:r>
              <a:rPr lang="en-GB" sz="3400" dirty="0" smtClean="0"/>
              <a:t>disintermediation</a:t>
            </a:r>
            <a:r>
              <a:rPr lang="en-GB" sz="3400" dirty="0"/>
              <a:t> </a:t>
            </a:r>
            <a:endParaRPr lang="en-AU" sz="3400" dirty="0" smtClean="0"/>
          </a:p>
          <a:p>
            <a:pPr lvl="0"/>
            <a:r>
              <a:rPr lang="en-GB" sz="3400" dirty="0" smtClean="0"/>
              <a:t>Many travel situations involve high levels of information seeking in the planning stages, with the internet a primary source</a:t>
            </a:r>
            <a:endParaRPr lang="en-AU" sz="3400" dirty="0" smtClean="0"/>
          </a:p>
          <a:p>
            <a:pPr lvl="0"/>
            <a:r>
              <a:rPr lang="en-GB" sz="3400" dirty="0" smtClean="0"/>
              <a:t>Tourism </a:t>
            </a:r>
            <a:r>
              <a:rPr lang="en-GB" sz="3400" dirty="0"/>
              <a:t>offerings are mostly intangible services with many types of risk, and UGC is regarded as credible form of word of mouth advice</a:t>
            </a:r>
            <a:endParaRPr lang="en-AU" sz="3400" dirty="0"/>
          </a:p>
          <a:p>
            <a:pPr lvl="0"/>
            <a:r>
              <a:rPr lang="en-GB" sz="3400" dirty="0" smtClean="0"/>
              <a:t>Increasing </a:t>
            </a:r>
            <a:r>
              <a:rPr lang="en-GB" sz="3400" dirty="0"/>
              <a:t>influence of travellers’ online reviews of destinations and tourism services</a:t>
            </a:r>
            <a:endParaRPr lang="en-AU" sz="3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691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industry forced to adapt quickly</a:t>
            </a:r>
            <a:br>
              <a:rPr lang="en-AU" b="1" dirty="0" smtClean="0"/>
            </a:br>
            <a:r>
              <a:rPr lang="en-AU" sz="1600" b="1" dirty="0" smtClean="0"/>
              <a:t>Source: Pike (2016)</a:t>
            </a:r>
            <a:endParaRPr lang="en-A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/>
          </a:bodyPr>
          <a:lstStyle/>
          <a:p>
            <a:pPr lvl="0"/>
            <a:r>
              <a:rPr lang="en-GB" sz="3400" dirty="0" smtClean="0"/>
              <a:t>Increasing </a:t>
            </a:r>
            <a:r>
              <a:rPr lang="en-GB" sz="3400" dirty="0"/>
              <a:t>use of mobile social media applications and portable navigation devices (PND) during travel</a:t>
            </a:r>
            <a:endParaRPr lang="en-AU" sz="3400" dirty="0"/>
          </a:p>
          <a:p>
            <a:pPr lvl="0"/>
            <a:r>
              <a:rPr lang="en-GB" sz="3400" dirty="0" smtClean="0"/>
              <a:t>Increasing </a:t>
            </a:r>
            <a:r>
              <a:rPr lang="en-GB" sz="3400" i="1" dirty="0"/>
              <a:t>free Wi-Fi</a:t>
            </a:r>
            <a:r>
              <a:rPr lang="en-GB" sz="3400" dirty="0"/>
              <a:t> available for visitors and residents at destinations </a:t>
            </a:r>
            <a:endParaRPr lang="en-AU" sz="3400" dirty="0"/>
          </a:p>
          <a:p>
            <a:pPr lvl="0"/>
            <a:r>
              <a:rPr lang="en-GB" sz="3400" dirty="0" smtClean="0"/>
              <a:t>High </a:t>
            </a:r>
            <a:r>
              <a:rPr lang="en-GB" sz="3400" dirty="0"/>
              <a:t>levels of </a:t>
            </a:r>
            <a:r>
              <a:rPr lang="en-GB" sz="3400" i="1" dirty="0"/>
              <a:t>brag value</a:t>
            </a:r>
            <a:r>
              <a:rPr lang="en-GB" sz="3400" dirty="0"/>
              <a:t> UGC in virtual social networks during travel</a:t>
            </a:r>
            <a:endParaRPr lang="en-AU" sz="3400" dirty="0"/>
          </a:p>
          <a:p>
            <a:pPr lvl="0"/>
            <a:r>
              <a:rPr lang="en-GB" sz="3400" dirty="0" smtClean="0"/>
              <a:t>Unlike </a:t>
            </a:r>
            <a:r>
              <a:rPr lang="en-GB" sz="3400" dirty="0"/>
              <a:t>any other brand category, travellers are spoilt by choice of an almost unlimited number of destinations with an online presence</a:t>
            </a:r>
            <a:endParaRPr lang="en-AU" sz="3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747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Digital and social media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For small tourism businesses, digital and social media offer the benefits of lower costs and greater efficiency than traditional marketing </a:t>
            </a:r>
            <a:r>
              <a:rPr lang="en-AU" dirty="0" smtClean="0"/>
              <a:t>approaches</a:t>
            </a:r>
          </a:p>
          <a:p>
            <a:r>
              <a:rPr lang="en-AU" dirty="0" smtClean="0"/>
              <a:t>Digitised content can be used across different promotional platforms</a:t>
            </a:r>
          </a:p>
          <a:p>
            <a:r>
              <a:rPr lang="en-AU" dirty="0" smtClean="0"/>
              <a:t>Opportunities </a:t>
            </a:r>
            <a:r>
              <a:rPr lang="en-AU" dirty="0"/>
              <a:t>to enhance the visitor experience and relationships with customers</a:t>
            </a:r>
            <a:r>
              <a:rPr lang="en-AU" dirty="0" smtClean="0"/>
              <a:t>.</a:t>
            </a:r>
            <a:r>
              <a:rPr lang="en-AU" dirty="0"/>
              <a:t> 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/>
              <a:t>need to have a plan for engaging with consumers online. </a:t>
            </a:r>
            <a:endParaRPr lang="en-AU" dirty="0" smtClean="0"/>
          </a:p>
          <a:p>
            <a:endParaRPr lang="en-AU" b="1" dirty="0" smtClean="0"/>
          </a:p>
          <a:p>
            <a:r>
              <a:rPr lang="en-AU" b="1" dirty="0" smtClean="0"/>
              <a:t>What </a:t>
            </a:r>
            <a:r>
              <a:rPr lang="en-AU" b="1" dirty="0"/>
              <a:t>is required is a clear focus on </a:t>
            </a:r>
            <a:r>
              <a:rPr lang="en-AU" b="1" i="1" dirty="0"/>
              <a:t>social</a:t>
            </a:r>
            <a:r>
              <a:rPr lang="en-AU" b="1" dirty="0"/>
              <a:t> engagement, rather than simply </a:t>
            </a:r>
            <a:r>
              <a:rPr lang="en-AU" b="1" i="1" dirty="0"/>
              <a:t>media</a:t>
            </a:r>
            <a:r>
              <a:rPr lang="en-AU" b="1" dirty="0"/>
              <a:t> placement.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029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1322</Words>
  <Application>Microsoft Office PowerPoint</Application>
  <PresentationFormat>Widescreen</PresentationFormat>
  <Paragraphs>220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Tourism Marketing for small businesses</vt:lpstr>
      <vt:lpstr>Chapter learning aims</vt:lpstr>
      <vt:lpstr>Key terms</vt:lpstr>
      <vt:lpstr>Digital and social media</vt:lpstr>
      <vt:lpstr>Table 10.1 – World internet users 2017</vt:lpstr>
      <vt:lpstr>Consumer-traveller power</vt:lpstr>
      <vt:lpstr>Tourism industry forced to adapt quickly Source: Pike (2016)</vt:lpstr>
      <vt:lpstr>Tourism industry forced to adapt quickly Source: Pike (2016)</vt:lpstr>
      <vt:lpstr>Digital and social media</vt:lpstr>
      <vt:lpstr>How travellers are using digital and social  media</vt:lpstr>
      <vt:lpstr>How travellers are using social and digital media</vt:lpstr>
      <vt:lpstr>How travellers are using digital and social media</vt:lpstr>
      <vt:lpstr>Outsourcing digitisation and placement of media</vt:lpstr>
      <vt:lpstr>Ten laws of social media marketing</vt:lpstr>
      <vt:lpstr>Website CSFs</vt:lpstr>
      <vt:lpstr>Using digital and social media to enhance the customer experience</vt:lpstr>
      <vt:lpstr>Engaging with influencers</vt:lpstr>
      <vt:lpstr>Engaging with influencers</vt:lpstr>
      <vt:lpstr>Social media platforms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12</cp:revision>
  <dcterms:created xsi:type="dcterms:W3CDTF">2017-12-15T04:26:11Z</dcterms:created>
  <dcterms:modified xsi:type="dcterms:W3CDTF">2018-01-02T04:06:49Z</dcterms:modified>
</cp:coreProperties>
</file>